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2D8975E-07A9-41A2-BFD8-1DFDEC32F337}">
          <p14:sldIdLst>
            <p14:sldId id="263"/>
            <p14:sldId id="256"/>
            <p14:sldId id="257"/>
            <p14:sldId id="258"/>
            <p14:sldId id="259"/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Ege" initials="SE" lastIdx="1" clrIdx="0">
    <p:extLst>
      <p:ext uri="{19B8F6BF-5375-455C-9EA6-DF929625EA0E}">
        <p15:presenceInfo xmlns:p15="http://schemas.microsoft.com/office/powerpoint/2012/main" userId="5f4681622f2d2f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FFFFFF"/>
    <a:srgbClr val="FA3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0:07:24.758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0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692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99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559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26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95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6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48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9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08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645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73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29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81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6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2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29DC-BD5D-4D2E-B0DE-8EEFC994EFEB}" type="datetimeFigureOut">
              <a:rPr lang="de-CH" smtClean="0"/>
              <a:t>05.06.2020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A124B6-852D-4E48-BC7C-77D406BA73E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2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4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B91C3-F8BB-47BE-92EF-8A1894C5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/>
          <a:lstStyle/>
          <a:p>
            <a:pPr algn="ctr"/>
            <a:r>
              <a:rPr lang="de-CH" sz="3200" b="1">
                <a:solidFill>
                  <a:schemeClr val="tx1"/>
                </a:solidFill>
              </a:rPr>
              <a:t>um auf die nächste Folie zu kommen muss man einmal klicken und dann noch einmal um zu starten</a:t>
            </a:r>
            <a:br>
              <a:rPr lang="de-CH" sz="3200" b="1">
                <a:solidFill>
                  <a:schemeClr val="tx1"/>
                </a:solidFill>
              </a:rPr>
            </a:br>
            <a:r>
              <a:rPr lang="de-CH" sz="3200" b="1">
                <a:solidFill>
                  <a:schemeClr val="tx1"/>
                </a:solidFill>
              </a:rPr>
              <a:t>Viel Spass</a:t>
            </a:r>
            <a:endParaRPr lang="de-CH" sz="3200" b="1" dirty="0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6E8B09-53BA-404A-BA4F-9301155A8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" y="5449868"/>
            <a:ext cx="2680885" cy="877783"/>
          </a:xfrm>
        </p:spPr>
        <p:txBody>
          <a:bodyPr>
            <a:normAutofit/>
          </a:bodyPr>
          <a:lstStyle/>
          <a:p>
            <a:pPr algn="l"/>
            <a:r>
              <a:rPr lang="de-CH" sz="1050"/>
              <a:t>Erklärvideo zum Bohrschen Atommodel</a:t>
            </a:r>
          </a:p>
          <a:p>
            <a:pPr algn="l"/>
            <a:r>
              <a:rPr lang="de-CH" sz="1050"/>
              <a:t>Julia Ege 3na</a:t>
            </a:r>
          </a:p>
          <a:p>
            <a:pPr algn="l"/>
            <a:r>
              <a:rPr lang="de-CH" sz="1050"/>
              <a:t>Juni/Mai 2020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115073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6F4FC-8D55-44F3-9877-13C77CC2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6537"/>
          </a:xfrm>
        </p:spPr>
        <p:txBody>
          <a:bodyPr>
            <a:normAutofit/>
          </a:bodyPr>
          <a:lstStyle/>
          <a:p>
            <a:r>
              <a:rPr lang="de-CH" sz="8800" b="1" dirty="0">
                <a:solidFill>
                  <a:schemeClr val="tx1"/>
                </a:solidFill>
              </a:rPr>
              <a:t>ATOMBAU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51A94D-6D24-40BE-86FD-1518B42B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2275"/>
            <a:ext cx="9144000" cy="2295525"/>
          </a:xfrm>
        </p:spPr>
        <p:txBody>
          <a:bodyPr>
            <a:normAutofit/>
          </a:bodyPr>
          <a:lstStyle/>
          <a:p>
            <a:r>
              <a:rPr lang="de-CH" sz="4800" dirty="0">
                <a:solidFill>
                  <a:schemeClr val="tx1"/>
                </a:solidFill>
              </a:rPr>
              <a:t>Atommodel von Niels Bohr</a:t>
            </a:r>
          </a:p>
          <a:p>
            <a:r>
              <a:rPr lang="de-CH" sz="4800" dirty="0">
                <a:solidFill>
                  <a:schemeClr val="tx1"/>
                </a:solidFill>
              </a:rPr>
              <a:t>1913</a:t>
            </a:r>
          </a:p>
        </p:txBody>
      </p:sp>
      <p:pic>
        <p:nvPicPr>
          <p:cNvPr id="5" name="Grafik 4" descr="Ein Bild, das Mann, Person, Schlips, Anzug enthält.&#10;&#10;Automatisch generierte Beschreibung">
            <a:extLst>
              <a:ext uri="{FF2B5EF4-FFF2-40B4-BE49-F238E27FC236}">
                <a16:creationId xmlns:a16="http://schemas.microsoft.com/office/drawing/2014/main" id="{AE138A75-7809-453B-A748-3BF63E6E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7" y="3084871"/>
            <a:ext cx="2095500" cy="2943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245E8E5-8F9E-4120-80F7-3B21C73819D4}"/>
              </a:ext>
            </a:extLst>
          </p:cNvPr>
          <p:cNvSpPr txBox="1"/>
          <p:nvPr/>
        </p:nvSpPr>
        <p:spPr>
          <a:xfrm>
            <a:off x="966395" y="6097229"/>
            <a:ext cx="2229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/>
              <a:t>https://de.wikipedia.org/wiki/Niels_Bohr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0FC5FC-2556-4FDB-817A-B40317E2B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395" y="342541"/>
            <a:ext cx="487363" cy="487363"/>
          </a:xfrm>
          <a:prstGeom prst="rect">
            <a:avLst/>
          </a:prstGeom>
        </p:spPr>
      </p:pic>
      <p:sp>
        <p:nvSpPr>
          <p:cNvPr id="4" name="AutoShape 2" descr="Spiral Galaxy NGC 3147">
            <a:extLst>
              <a:ext uri="{FF2B5EF4-FFF2-40B4-BE49-F238E27FC236}">
                <a16:creationId xmlns:a16="http://schemas.microsoft.com/office/drawing/2014/main" id="{91813C03-0537-42FA-83E8-495D7E0CB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072BE-D65E-47C3-A85C-7FE3E37B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8" y="365125"/>
            <a:ext cx="10430522" cy="877749"/>
          </a:xfrm>
        </p:spPr>
        <p:txBody>
          <a:bodyPr>
            <a:normAutofit/>
          </a:bodyPr>
          <a:lstStyle/>
          <a:p>
            <a:pPr algn="ctr"/>
            <a:r>
              <a:rPr lang="de-CH" sz="4000" dirty="0">
                <a:solidFill>
                  <a:schemeClr val="tx1"/>
                </a:solidFill>
                <a:latin typeface="+mn-lt"/>
              </a:rPr>
              <a:t>Aufbau</a:t>
            </a:r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0358EFFC-74AD-4F1B-AD12-1E318DDE3F8E}"/>
              </a:ext>
            </a:extLst>
          </p:cNvPr>
          <p:cNvSpPr/>
          <p:nvPr/>
        </p:nvSpPr>
        <p:spPr>
          <a:xfrm>
            <a:off x="1786128" y="2718816"/>
            <a:ext cx="2865120" cy="2871216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FF05CE1F-BF70-462F-ABF8-6832DB8DBAD9}"/>
              </a:ext>
            </a:extLst>
          </p:cNvPr>
          <p:cNvSpPr/>
          <p:nvPr/>
        </p:nvSpPr>
        <p:spPr>
          <a:xfrm>
            <a:off x="2491462" y="3429000"/>
            <a:ext cx="1455698" cy="143916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811397BC-07A7-4DAC-8715-ADF7782FD47D}"/>
              </a:ext>
            </a:extLst>
          </p:cNvPr>
          <p:cNvSpPr/>
          <p:nvPr/>
        </p:nvSpPr>
        <p:spPr>
          <a:xfrm>
            <a:off x="2855595" y="3787140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76D2154D-943D-4437-82DA-D56F95279355}"/>
              </a:ext>
            </a:extLst>
          </p:cNvPr>
          <p:cNvSpPr/>
          <p:nvPr/>
        </p:nvSpPr>
        <p:spPr>
          <a:xfrm rot="21411096">
            <a:off x="3147496" y="4080218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920060-798A-4D38-B047-17A192DD393A}"/>
              </a:ext>
            </a:extLst>
          </p:cNvPr>
          <p:cNvSpPr txBox="1"/>
          <p:nvPr/>
        </p:nvSpPr>
        <p:spPr>
          <a:xfrm>
            <a:off x="5356582" y="2020825"/>
            <a:ext cx="4747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Positiv geladener Kern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e- bewegen sich auf Schalen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1 oder K 	2 e-		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2 oder L	8 e-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3 oder M	18 e-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n-Schale	 n2*2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F363AEA-F445-4042-9563-9980C06014EB}"/>
                  </a:ext>
                </a:extLst>
              </p14:cNvPr>
              <p14:cNvContentPartPr/>
              <p14:nvPr/>
            </p14:nvContentPartPr>
            <p14:xfrm>
              <a:off x="3025617" y="3838669"/>
              <a:ext cx="36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F363AEA-F445-4042-9563-9980C06014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1297" y="3834349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598ABEF7-42CC-456E-AC03-6CC899E4167C}"/>
              </a:ext>
            </a:extLst>
          </p:cNvPr>
          <p:cNvSpPr/>
          <p:nvPr/>
        </p:nvSpPr>
        <p:spPr>
          <a:xfrm>
            <a:off x="2932445" y="3831052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BDCA6ECA-994B-4B4B-9380-8AD9A36E8C55}"/>
              </a:ext>
            </a:extLst>
          </p:cNvPr>
          <p:cNvSpPr/>
          <p:nvPr/>
        </p:nvSpPr>
        <p:spPr>
          <a:xfrm>
            <a:off x="3433187" y="4324538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546FA133-06A2-4D45-81FE-5D92CF51C4A0}"/>
              </a:ext>
            </a:extLst>
          </p:cNvPr>
          <p:cNvSpPr/>
          <p:nvPr/>
        </p:nvSpPr>
        <p:spPr>
          <a:xfrm>
            <a:off x="3389645" y="3425815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02AA152B-E507-4786-8658-690BC161B5FF}"/>
              </a:ext>
            </a:extLst>
          </p:cNvPr>
          <p:cNvSpPr/>
          <p:nvPr/>
        </p:nvSpPr>
        <p:spPr>
          <a:xfrm>
            <a:off x="3881511" y="4269153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B07D5BF6-2D66-44A1-A2DA-DD907761AEA1}"/>
              </a:ext>
            </a:extLst>
          </p:cNvPr>
          <p:cNvSpPr/>
          <p:nvPr/>
        </p:nvSpPr>
        <p:spPr>
          <a:xfrm>
            <a:off x="3797181" y="3750544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1525BA48-7006-487E-ACD9-E02515EA7978}"/>
              </a:ext>
            </a:extLst>
          </p:cNvPr>
          <p:cNvSpPr/>
          <p:nvPr/>
        </p:nvSpPr>
        <p:spPr>
          <a:xfrm>
            <a:off x="2932445" y="478082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BB2347B4-72D7-4BA2-A686-FD4E53A40685}"/>
              </a:ext>
            </a:extLst>
          </p:cNvPr>
          <p:cNvSpPr/>
          <p:nvPr/>
        </p:nvSpPr>
        <p:spPr>
          <a:xfrm>
            <a:off x="3533808" y="470430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Flussdiagramm: Verbinder 27">
            <a:extLst>
              <a:ext uri="{FF2B5EF4-FFF2-40B4-BE49-F238E27FC236}">
                <a16:creationId xmlns:a16="http://schemas.microsoft.com/office/drawing/2014/main" id="{A99801B8-1708-4972-AFD4-957215AE3319}"/>
              </a:ext>
            </a:extLst>
          </p:cNvPr>
          <p:cNvSpPr/>
          <p:nvPr/>
        </p:nvSpPr>
        <p:spPr>
          <a:xfrm>
            <a:off x="2540362" y="4435307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DAB2C955-DFF3-40B8-A2CC-98921B158443}"/>
              </a:ext>
            </a:extLst>
          </p:cNvPr>
          <p:cNvSpPr/>
          <p:nvPr/>
        </p:nvSpPr>
        <p:spPr>
          <a:xfrm>
            <a:off x="2764222" y="350224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A3CD686A-2569-4FC4-8336-0FAE4AA2FA10}"/>
              </a:ext>
            </a:extLst>
          </p:cNvPr>
          <p:cNvSpPr/>
          <p:nvPr/>
        </p:nvSpPr>
        <p:spPr>
          <a:xfrm>
            <a:off x="2466821" y="388643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B36195BD-C7E7-4751-9261-5F3E9966B2C0}"/>
              </a:ext>
            </a:extLst>
          </p:cNvPr>
          <p:cNvSpPr/>
          <p:nvPr/>
        </p:nvSpPr>
        <p:spPr>
          <a:xfrm>
            <a:off x="3387500" y="2703945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26583E37-B350-44BA-AE88-FD380692A358}"/>
              </a:ext>
            </a:extLst>
          </p:cNvPr>
          <p:cNvSpPr/>
          <p:nvPr/>
        </p:nvSpPr>
        <p:spPr>
          <a:xfrm>
            <a:off x="3851207" y="286460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1894CEBE-D19A-411B-BC14-48B4C9EFC321}"/>
              </a:ext>
            </a:extLst>
          </p:cNvPr>
          <p:cNvSpPr/>
          <p:nvPr/>
        </p:nvSpPr>
        <p:spPr>
          <a:xfrm>
            <a:off x="4293024" y="319502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8C18E9B6-DD25-4DF4-AFE4-B4FBFC9F5726}"/>
              </a:ext>
            </a:extLst>
          </p:cNvPr>
          <p:cNvSpPr/>
          <p:nvPr/>
        </p:nvSpPr>
        <p:spPr>
          <a:xfrm>
            <a:off x="4536797" y="3676371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66D7EF87-F362-4E3A-BDE5-0D0493FBD13A}"/>
              </a:ext>
            </a:extLst>
          </p:cNvPr>
          <p:cNvSpPr/>
          <p:nvPr/>
        </p:nvSpPr>
        <p:spPr>
          <a:xfrm>
            <a:off x="4569941" y="439836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7F993BFC-A1D7-4B08-A669-7199A571DD72}"/>
              </a:ext>
            </a:extLst>
          </p:cNvPr>
          <p:cNvSpPr/>
          <p:nvPr/>
        </p:nvSpPr>
        <p:spPr>
          <a:xfrm>
            <a:off x="4384397" y="4905389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D759A169-520E-4FFF-B8A2-AC29B4E83B5D}"/>
              </a:ext>
            </a:extLst>
          </p:cNvPr>
          <p:cNvSpPr/>
          <p:nvPr/>
        </p:nvSpPr>
        <p:spPr>
          <a:xfrm>
            <a:off x="4041168" y="5225184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Flussdiagramm: Verbinder 37">
            <a:extLst>
              <a:ext uri="{FF2B5EF4-FFF2-40B4-BE49-F238E27FC236}">
                <a16:creationId xmlns:a16="http://schemas.microsoft.com/office/drawing/2014/main" id="{AE8A79FF-AE7E-40FD-8C76-B903D47FAC3F}"/>
              </a:ext>
            </a:extLst>
          </p:cNvPr>
          <p:cNvSpPr/>
          <p:nvPr/>
        </p:nvSpPr>
        <p:spPr>
          <a:xfrm>
            <a:off x="3705808" y="5432968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Flussdiagramm: Verbinder 38">
            <a:extLst>
              <a:ext uri="{FF2B5EF4-FFF2-40B4-BE49-F238E27FC236}">
                <a16:creationId xmlns:a16="http://schemas.microsoft.com/office/drawing/2014/main" id="{9A9FD613-52EA-423F-B5B5-CDCD6DC05A43}"/>
              </a:ext>
            </a:extLst>
          </p:cNvPr>
          <p:cNvSpPr/>
          <p:nvPr/>
        </p:nvSpPr>
        <p:spPr>
          <a:xfrm>
            <a:off x="3191149" y="5529984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Flussdiagramm: Verbinder 39">
            <a:extLst>
              <a:ext uri="{FF2B5EF4-FFF2-40B4-BE49-F238E27FC236}">
                <a16:creationId xmlns:a16="http://schemas.microsoft.com/office/drawing/2014/main" id="{46340BAA-B413-49F8-A50A-64533068AAA5}"/>
              </a:ext>
            </a:extLst>
          </p:cNvPr>
          <p:cNvSpPr/>
          <p:nvPr/>
        </p:nvSpPr>
        <p:spPr>
          <a:xfrm>
            <a:off x="2654595" y="5432968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Flussdiagramm: Verbinder 40">
            <a:extLst>
              <a:ext uri="{FF2B5EF4-FFF2-40B4-BE49-F238E27FC236}">
                <a16:creationId xmlns:a16="http://schemas.microsoft.com/office/drawing/2014/main" id="{B6DB1CAF-BD8E-4FE7-A50B-B76EB20F2207}"/>
              </a:ext>
            </a:extLst>
          </p:cNvPr>
          <p:cNvSpPr/>
          <p:nvPr/>
        </p:nvSpPr>
        <p:spPr>
          <a:xfrm>
            <a:off x="2321225" y="5279848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Flussdiagramm: Verbinder 41">
            <a:extLst>
              <a:ext uri="{FF2B5EF4-FFF2-40B4-BE49-F238E27FC236}">
                <a16:creationId xmlns:a16="http://schemas.microsoft.com/office/drawing/2014/main" id="{F0867725-3E56-40CF-9024-6897819333C9}"/>
              </a:ext>
            </a:extLst>
          </p:cNvPr>
          <p:cNvSpPr/>
          <p:nvPr/>
        </p:nvSpPr>
        <p:spPr>
          <a:xfrm>
            <a:off x="2103477" y="5016158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Flussdiagramm: Verbinder 42">
            <a:extLst>
              <a:ext uri="{FF2B5EF4-FFF2-40B4-BE49-F238E27FC236}">
                <a16:creationId xmlns:a16="http://schemas.microsoft.com/office/drawing/2014/main" id="{15642926-5BF6-48C6-BB95-672953EC432D}"/>
              </a:ext>
            </a:extLst>
          </p:cNvPr>
          <p:cNvSpPr/>
          <p:nvPr/>
        </p:nvSpPr>
        <p:spPr>
          <a:xfrm>
            <a:off x="1867015" y="4670057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Flussdiagramm: Verbinder 43">
            <a:extLst>
              <a:ext uri="{FF2B5EF4-FFF2-40B4-BE49-F238E27FC236}">
                <a16:creationId xmlns:a16="http://schemas.microsoft.com/office/drawing/2014/main" id="{681B0460-09D8-4B66-AD84-F80AFE15ABD1}"/>
              </a:ext>
            </a:extLst>
          </p:cNvPr>
          <p:cNvSpPr/>
          <p:nvPr/>
        </p:nvSpPr>
        <p:spPr>
          <a:xfrm>
            <a:off x="1740441" y="4153704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Flussdiagramm: Verbinder 44">
            <a:extLst>
              <a:ext uri="{FF2B5EF4-FFF2-40B4-BE49-F238E27FC236}">
                <a16:creationId xmlns:a16="http://schemas.microsoft.com/office/drawing/2014/main" id="{A6A8C139-1DD5-4EFC-9BDA-15DA19FE5127}"/>
              </a:ext>
            </a:extLst>
          </p:cNvPr>
          <p:cNvSpPr/>
          <p:nvPr/>
        </p:nvSpPr>
        <p:spPr>
          <a:xfrm>
            <a:off x="2445775" y="2874589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Flussdiagramm: Verbinder 45">
            <a:extLst>
              <a:ext uri="{FF2B5EF4-FFF2-40B4-BE49-F238E27FC236}">
                <a16:creationId xmlns:a16="http://schemas.microsoft.com/office/drawing/2014/main" id="{B1F0C297-D98F-4681-BA0F-BBF4639CF8FD}"/>
              </a:ext>
            </a:extLst>
          </p:cNvPr>
          <p:cNvSpPr/>
          <p:nvPr/>
        </p:nvSpPr>
        <p:spPr>
          <a:xfrm>
            <a:off x="2932444" y="2718816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Flussdiagramm: Verbinder 46">
            <a:extLst>
              <a:ext uri="{FF2B5EF4-FFF2-40B4-BE49-F238E27FC236}">
                <a16:creationId xmlns:a16="http://schemas.microsoft.com/office/drawing/2014/main" id="{C8DECB45-C1BF-4B95-9F53-59931922E65F}"/>
              </a:ext>
            </a:extLst>
          </p:cNvPr>
          <p:cNvSpPr/>
          <p:nvPr/>
        </p:nvSpPr>
        <p:spPr>
          <a:xfrm>
            <a:off x="2087880" y="3139641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Flussdiagramm: Verbinder 47">
            <a:extLst>
              <a:ext uri="{FF2B5EF4-FFF2-40B4-BE49-F238E27FC236}">
                <a16:creationId xmlns:a16="http://schemas.microsoft.com/office/drawing/2014/main" id="{81891F77-0AF9-4EF0-BAA3-77B556284695}"/>
              </a:ext>
            </a:extLst>
          </p:cNvPr>
          <p:cNvSpPr/>
          <p:nvPr/>
        </p:nvSpPr>
        <p:spPr>
          <a:xfrm>
            <a:off x="1810452" y="3645831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5A192A1-0BF9-4F73-A95F-CA9A632FB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03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2" grpId="0" animBg="1"/>
      <p:bldP spid="9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E2F6E740-8BFB-4A93-A857-BAD36CE2FE52}"/>
              </a:ext>
            </a:extLst>
          </p:cNvPr>
          <p:cNvSpPr/>
          <p:nvPr/>
        </p:nvSpPr>
        <p:spPr>
          <a:xfrm>
            <a:off x="1777460" y="2722923"/>
            <a:ext cx="2871216" cy="2877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8072E283-649C-4C0F-A268-6BCEAC0F309B}"/>
              </a:ext>
            </a:extLst>
          </p:cNvPr>
          <p:cNvSpPr/>
          <p:nvPr/>
        </p:nvSpPr>
        <p:spPr>
          <a:xfrm>
            <a:off x="1779462" y="2730076"/>
            <a:ext cx="2871215" cy="2877312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094227-83A5-40E9-AF62-85E8E453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000" dirty="0">
                <a:solidFill>
                  <a:schemeClr val="tx1"/>
                </a:solidFill>
                <a:latin typeface="+mn-lt"/>
              </a:rPr>
              <a:t>Wichtige Begriffe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2F8FBD-CE0A-462C-87B9-E9DB671A7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333" y="1993063"/>
            <a:ext cx="324612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Valenzschale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Atomrumpf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Valenzelektronen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Rumpfladung</a:t>
            </a:r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F4BB76FB-9E6C-48C7-ADA9-D8EF3ED9364D}"/>
              </a:ext>
            </a:extLst>
          </p:cNvPr>
          <p:cNvSpPr/>
          <p:nvPr/>
        </p:nvSpPr>
        <p:spPr>
          <a:xfrm>
            <a:off x="2499359" y="3434631"/>
            <a:ext cx="1438657" cy="145389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C60DD7FB-AA89-4672-A040-929B89DCF0A1}"/>
              </a:ext>
            </a:extLst>
          </p:cNvPr>
          <p:cNvSpPr/>
          <p:nvPr/>
        </p:nvSpPr>
        <p:spPr>
          <a:xfrm>
            <a:off x="2490119" y="3434631"/>
            <a:ext cx="1438657" cy="1453896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236DB736-001B-4F7E-81B5-6E6006AAA292}"/>
              </a:ext>
            </a:extLst>
          </p:cNvPr>
          <p:cNvSpPr/>
          <p:nvPr/>
        </p:nvSpPr>
        <p:spPr>
          <a:xfrm>
            <a:off x="2850246" y="3798474"/>
            <a:ext cx="721022" cy="71549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3469FD87-4CD9-4E8F-93A6-0B8935EC0FB6}"/>
              </a:ext>
            </a:extLst>
          </p:cNvPr>
          <p:cNvSpPr/>
          <p:nvPr/>
        </p:nvSpPr>
        <p:spPr>
          <a:xfrm>
            <a:off x="2848936" y="3802051"/>
            <a:ext cx="721022" cy="715498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2D35E3A9-6A70-41A3-A6A0-B46330FEB7FA}"/>
              </a:ext>
            </a:extLst>
          </p:cNvPr>
          <p:cNvSpPr/>
          <p:nvPr/>
        </p:nvSpPr>
        <p:spPr>
          <a:xfrm>
            <a:off x="3148964" y="4084320"/>
            <a:ext cx="133351" cy="131446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564D69F3-F1A9-440F-873A-4521ECE5D24E}"/>
              </a:ext>
            </a:extLst>
          </p:cNvPr>
          <p:cNvSpPr/>
          <p:nvPr/>
        </p:nvSpPr>
        <p:spPr>
          <a:xfrm>
            <a:off x="4107034" y="3019473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8B7ECD05-BD67-40F0-8408-0BCD52535872}"/>
              </a:ext>
            </a:extLst>
          </p:cNvPr>
          <p:cNvSpPr/>
          <p:nvPr/>
        </p:nvSpPr>
        <p:spPr>
          <a:xfrm>
            <a:off x="2779051" y="2730076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2E28DD07-62D5-4A7D-9238-0C1926FA0A0C}"/>
              </a:ext>
            </a:extLst>
          </p:cNvPr>
          <p:cNvSpPr/>
          <p:nvPr/>
        </p:nvSpPr>
        <p:spPr>
          <a:xfrm>
            <a:off x="4586914" y="4379965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62C92A49-EF90-462C-B2CE-7ADF69B22380}"/>
              </a:ext>
            </a:extLst>
          </p:cNvPr>
          <p:cNvSpPr/>
          <p:nvPr/>
        </p:nvSpPr>
        <p:spPr>
          <a:xfrm>
            <a:off x="3733441" y="5444811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09B100E8-F084-4FB5-AAB2-11B9878862F0}"/>
              </a:ext>
            </a:extLst>
          </p:cNvPr>
          <p:cNvSpPr/>
          <p:nvPr/>
        </p:nvSpPr>
        <p:spPr>
          <a:xfrm>
            <a:off x="1788699" y="3687705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4FE43290-DFDF-4DF8-9B32-CB41FA8843B2}"/>
              </a:ext>
            </a:extLst>
          </p:cNvPr>
          <p:cNvSpPr/>
          <p:nvPr/>
        </p:nvSpPr>
        <p:spPr>
          <a:xfrm>
            <a:off x="2087734" y="5038773"/>
            <a:ext cx="91373" cy="110769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4BA2CF39-496C-4349-BC19-64EB7C86A7B6}"/>
              </a:ext>
            </a:extLst>
          </p:cNvPr>
          <p:cNvSpPr/>
          <p:nvPr/>
        </p:nvSpPr>
        <p:spPr>
          <a:xfrm>
            <a:off x="3149619" y="4084320"/>
            <a:ext cx="133351" cy="131446"/>
          </a:xfrm>
          <a:prstGeom prst="flowChartConnector">
            <a:avLst/>
          </a:prstGeom>
          <a:solidFill>
            <a:srgbClr val="37CB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0" name="valenzschale">
            <a:hlinkClick r:id="" action="ppaction://media"/>
            <a:extLst>
              <a:ext uri="{FF2B5EF4-FFF2-40B4-BE49-F238E27FC236}">
                <a16:creationId xmlns:a16="http://schemas.microsoft.com/office/drawing/2014/main" id="{8FB4E7C3-F7EA-4E58-966D-1248B2E31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59299" y="429621"/>
            <a:ext cx="487363" cy="487363"/>
          </a:xfrm>
          <a:prstGeom prst="rect">
            <a:avLst/>
          </a:prstGeom>
        </p:spPr>
      </p:pic>
      <p:pic>
        <p:nvPicPr>
          <p:cNvPr id="14" name="Atomrumpf">
            <a:hlinkClick r:id="" action="ppaction://media"/>
            <a:extLst>
              <a:ext uri="{FF2B5EF4-FFF2-40B4-BE49-F238E27FC236}">
                <a16:creationId xmlns:a16="http://schemas.microsoft.com/office/drawing/2014/main" id="{E757F90B-1CD9-40ED-AF2C-A053FE52C5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87734" y="447956"/>
            <a:ext cx="487363" cy="487363"/>
          </a:xfrm>
          <a:prstGeom prst="rect">
            <a:avLst/>
          </a:prstGeom>
        </p:spPr>
      </p:pic>
      <p:pic>
        <p:nvPicPr>
          <p:cNvPr id="15" name="Valenzelektronen">
            <a:hlinkClick r:id="" action="ppaction://media"/>
            <a:extLst>
              <a:ext uri="{FF2B5EF4-FFF2-40B4-BE49-F238E27FC236}">
                <a16:creationId xmlns:a16="http://schemas.microsoft.com/office/drawing/2014/main" id="{E91D0FD5-C4D4-4564-B25A-08CBE4BB5E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87734" y="440803"/>
            <a:ext cx="487363" cy="487363"/>
          </a:xfrm>
          <a:prstGeom prst="rect">
            <a:avLst/>
          </a:prstGeom>
        </p:spPr>
      </p:pic>
      <p:pic>
        <p:nvPicPr>
          <p:cNvPr id="16" name="Rumpfladung">
            <a:hlinkClick r:id="" action="ppaction://media"/>
            <a:extLst>
              <a:ext uri="{FF2B5EF4-FFF2-40B4-BE49-F238E27FC236}">
                <a16:creationId xmlns:a16="http://schemas.microsoft.com/office/drawing/2014/main" id="{7663CCD3-E205-4FAF-B2E1-C3AC5CB48D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88367" y="442071"/>
            <a:ext cx="487363" cy="487363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B60905-28FF-4445-9E13-FAA36A528A4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87734" y="4107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8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5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525D728B-4C0D-49AF-843D-CCF6EBBF39D1}"/>
              </a:ext>
            </a:extLst>
          </p:cNvPr>
          <p:cNvSpPr/>
          <p:nvPr/>
        </p:nvSpPr>
        <p:spPr>
          <a:xfrm>
            <a:off x="1035764" y="3447230"/>
            <a:ext cx="1455698" cy="143916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BDEDE38F-AB39-4B0C-98A0-32ACD3CD2397}"/>
              </a:ext>
            </a:extLst>
          </p:cNvPr>
          <p:cNvSpPr/>
          <p:nvPr/>
        </p:nvSpPr>
        <p:spPr>
          <a:xfrm>
            <a:off x="3921182" y="3447230"/>
            <a:ext cx="1455698" cy="143916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A98FC247-581B-492E-9658-269E111DDD07}"/>
              </a:ext>
            </a:extLst>
          </p:cNvPr>
          <p:cNvSpPr/>
          <p:nvPr/>
        </p:nvSpPr>
        <p:spPr>
          <a:xfrm>
            <a:off x="4299325" y="3787135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C3DF6046-FBB3-43F5-B07E-62AD29977112}"/>
              </a:ext>
            </a:extLst>
          </p:cNvPr>
          <p:cNvSpPr/>
          <p:nvPr/>
        </p:nvSpPr>
        <p:spPr>
          <a:xfrm>
            <a:off x="1401662" y="3787135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C3C4BF-8AA1-4F93-B9A9-2558B7ED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>
                <a:solidFill>
                  <a:schemeClr val="tx1"/>
                </a:solidFill>
                <a:latin typeface="+mn-lt"/>
              </a:rPr>
              <a:t>Entstehung</a:t>
            </a:r>
            <a:r>
              <a:rPr lang="de-CH" dirty="0"/>
              <a:t> </a:t>
            </a:r>
            <a:r>
              <a:rPr lang="de-CH" sz="4000" dirty="0">
                <a:solidFill>
                  <a:schemeClr val="tx1"/>
                </a:solidFill>
                <a:latin typeface="+mn-lt"/>
              </a:rPr>
              <a:t>von Licht</a:t>
            </a:r>
          </a:p>
        </p:txBody>
      </p:sp>
      <p:pic>
        <p:nvPicPr>
          <p:cNvPr id="19" name="Inhaltsplatzhalter 18" descr="Pfeil mit einer Linie: Kurve gegen den Uhrzeigersinn">
            <a:extLst>
              <a:ext uri="{FF2B5EF4-FFF2-40B4-BE49-F238E27FC236}">
                <a16:creationId xmlns:a16="http://schemas.microsoft.com/office/drawing/2014/main" id="{DFB34D55-0105-4396-BCE4-D45AC4135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4104" flipV="1">
            <a:off x="1800422" y="3928074"/>
            <a:ext cx="526747" cy="517846"/>
          </a:xfrm>
        </p:spPr>
      </p:pic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3DED439F-5477-4745-959D-22037261255D}"/>
              </a:ext>
            </a:extLst>
          </p:cNvPr>
          <p:cNvSpPr/>
          <p:nvPr/>
        </p:nvSpPr>
        <p:spPr>
          <a:xfrm>
            <a:off x="4600295" y="4080779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A3C93D00-6165-410F-A1FC-714CC1CAACEB}"/>
              </a:ext>
            </a:extLst>
          </p:cNvPr>
          <p:cNvSpPr/>
          <p:nvPr/>
        </p:nvSpPr>
        <p:spPr>
          <a:xfrm>
            <a:off x="1697900" y="4080779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6617B52D-720C-4089-B1F3-0FFE81FAA3B2}"/>
              </a:ext>
            </a:extLst>
          </p:cNvPr>
          <p:cNvSpPr/>
          <p:nvPr/>
        </p:nvSpPr>
        <p:spPr>
          <a:xfrm>
            <a:off x="5268918" y="4387780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24E85F6E-16A1-488C-A551-47FCB816DAEF}"/>
              </a:ext>
            </a:extLst>
          </p:cNvPr>
          <p:cNvSpPr/>
          <p:nvPr/>
        </p:nvSpPr>
        <p:spPr>
          <a:xfrm>
            <a:off x="2018108" y="3863332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Inhaltsplatzhalter 18" descr="Pfeil mit einer Linie: Kurve gegen den Uhrzeigersinn">
            <a:extLst>
              <a:ext uri="{FF2B5EF4-FFF2-40B4-BE49-F238E27FC236}">
                <a16:creationId xmlns:a16="http://schemas.microsoft.com/office/drawing/2014/main" id="{F5DF2630-7ED2-4E47-BA7E-A7736EBF1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22619" flipV="1">
            <a:off x="4883175" y="4349313"/>
            <a:ext cx="417634" cy="612806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462E58E-B40C-4D2B-976A-D9AB9CC08736}"/>
              </a:ext>
            </a:extLst>
          </p:cNvPr>
          <p:cNvCxnSpPr/>
          <p:nvPr/>
        </p:nvCxnSpPr>
        <p:spPr>
          <a:xfrm flipV="1">
            <a:off x="2577550" y="3964314"/>
            <a:ext cx="1244598" cy="97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8191530-6F1D-4729-AD71-5D35561CD990}"/>
              </a:ext>
            </a:extLst>
          </p:cNvPr>
          <p:cNvCxnSpPr>
            <a:cxnSpLocks/>
          </p:cNvCxnSpPr>
          <p:nvPr/>
        </p:nvCxnSpPr>
        <p:spPr>
          <a:xfrm flipH="1" flipV="1">
            <a:off x="2577550" y="4387780"/>
            <a:ext cx="1275418" cy="5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72DC77AA-0CC0-49CB-A80F-875DB56B7A77}"/>
              </a:ext>
            </a:extLst>
          </p:cNvPr>
          <p:cNvSpPr txBox="1"/>
          <p:nvPr/>
        </p:nvSpPr>
        <p:spPr>
          <a:xfrm>
            <a:off x="2976499" y="3498421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2AE66A1-76AB-48E8-9A64-1E33C36F1490}"/>
              </a:ext>
            </a:extLst>
          </p:cNvPr>
          <p:cNvSpPr txBox="1"/>
          <p:nvPr/>
        </p:nvSpPr>
        <p:spPr>
          <a:xfrm>
            <a:off x="2996074" y="4443164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6CD79CC-6E28-4F84-B77F-C74F9B4302D9}"/>
              </a:ext>
            </a:extLst>
          </p:cNvPr>
          <p:cNvSpPr txBox="1"/>
          <p:nvPr/>
        </p:nvSpPr>
        <p:spPr>
          <a:xfrm>
            <a:off x="5791200" y="2092960"/>
            <a:ext cx="406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1. Absorption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2.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Je kleiner die Wellenlänge, desto mehr Energie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D790BD-F371-4BC9-B3EB-318040A82461}"/>
              </a:ext>
            </a:extLst>
          </p:cNvPr>
          <p:cNvSpPr txBox="1"/>
          <p:nvPr/>
        </p:nvSpPr>
        <p:spPr>
          <a:xfrm>
            <a:off x="970701" y="4966728"/>
            <a:ext cx="162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Grundzustand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B15BD4B-6168-43F6-A11B-14774E98A28A}"/>
              </a:ext>
            </a:extLst>
          </p:cNvPr>
          <p:cNvSpPr txBox="1"/>
          <p:nvPr/>
        </p:nvSpPr>
        <p:spPr>
          <a:xfrm>
            <a:off x="4007270" y="4962589"/>
            <a:ext cx="162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Angeregter- zustand</a:t>
            </a:r>
          </a:p>
        </p:txBody>
      </p:sp>
      <p:cxnSp>
        <p:nvCxnSpPr>
          <p:cNvPr id="33" name="Verbinder: gekrümmt 32">
            <a:extLst>
              <a:ext uri="{FF2B5EF4-FFF2-40B4-BE49-F238E27FC236}">
                <a16:creationId xmlns:a16="http://schemas.microsoft.com/office/drawing/2014/main" id="{DED422BB-1A50-4DBB-9385-7D1046E89861}"/>
              </a:ext>
            </a:extLst>
          </p:cNvPr>
          <p:cNvCxnSpPr>
            <a:cxnSpLocks/>
          </p:cNvCxnSpPr>
          <p:nvPr/>
        </p:nvCxnSpPr>
        <p:spPr>
          <a:xfrm rot="5400000">
            <a:off x="2990485" y="4607237"/>
            <a:ext cx="662480" cy="510058"/>
          </a:xfrm>
          <a:prstGeom prst="curvedConnector3">
            <a:avLst>
              <a:gd name="adj1" fmla="val 41948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AC4763E-F455-4986-B217-DBBA39337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9109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hteck 104">
            <a:extLst>
              <a:ext uri="{FF2B5EF4-FFF2-40B4-BE49-F238E27FC236}">
                <a16:creationId xmlns:a16="http://schemas.microsoft.com/office/drawing/2014/main" id="{14A90A44-CC60-4792-B121-C87B7429FD59}"/>
              </a:ext>
            </a:extLst>
          </p:cNvPr>
          <p:cNvSpPr/>
          <p:nvPr/>
        </p:nvSpPr>
        <p:spPr>
          <a:xfrm>
            <a:off x="5365762" y="3945944"/>
            <a:ext cx="4340880" cy="882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5" name="Flussdiagramm: Verbinder 74">
            <a:extLst>
              <a:ext uri="{FF2B5EF4-FFF2-40B4-BE49-F238E27FC236}">
                <a16:creationId xmlns:a16="http://schemas.microsoft.com/office/drawing/2014/main" id="{4CCF8CB8-9402-4B34-8977-D819C75666CF}"/>
              </a:ext>
            </a:extLst>
          </p:cNvPr>
          <p:cNvSpPr/>
          <p:nvPr/>
        </p:nvSpPr>
        <p:spPr>
          <a:xfrm>
            <a:off x="338328" y="2031492"/>
            <a:ext cx="4325112" cy="4242816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Flussdiagramm: Verbinder 59">
            <a:extLst>
              <a:ext uri="{FF2B5EF4-FFF2-40B4-BE49-F238E27FC236}">
                <a16:creationId xmlns:a16="http://schemas.microsoft.com/office/drawing/2014/main" id="{0BCFB482-3809-4E35-97FC-6F4B8C9BB6C2}"/>
              </a:ext>
            </a:extLst>
          </p:cNvPr>
          <p:cNvSpPr/>
          <p:nvPr/>
        </p:nvSpPr>
        <p:spPr>
          <a:xfrm>
            <a:off x="698098" y="2339340"/>
            <a:ext cx="3630062" cy="361645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230AA0FD-8D61-4CBB-9380-622FB8633063}"/>
              </a:ext>
            </a:extLst>
          </p:cNvPr>
          <p:cNvSpPr/>
          <p:nvPr/>
        </p:nvSpPr>
        <p:spPr>
          <a:xfrm>
            <a:off x="1048512" y="2700528"/>
            <a:ext cx="2877312" cy="288340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903D7FB9-6B8D-43E0-8207-20E16587B87A}"/>
              </a:ext>
            </a:extLst>
          </p:cNvPr>
          <p:cNvSpPr/>
          <p:nvPr/>
        </p:nvSpPr>
        <p:spPr>
          <a:xfrm>
            <a:off x="1337310" y="3067050"/>
            <a:ext cx="2244090" cy="21717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4DE98-CF07-4945-9A27-75DB5796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48378" cy="1031648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Wasserstoff-Atom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983B92-86D4-4B20-BA1A-6B4FCE032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3346" y="1737360"/>
            <a:ext cx="4273296" cy="1691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Lymann</a:t>
            </a: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-Serie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Balmer-Serie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Paschen-Serie</a:t>
            </a:r>
          </a:p>
          <a:p>
            <a:endParaRPr lang="de-CH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CC27944D-E998-420A-9A3C-83755816F0E8}"/>
              </a:ext>
            </a:extLst>
          </p:cNvPr>
          <p:cNvSpPr/>
          <p:nvPr/>
        </p:nvSpPr>
        <p:spPr>
          <a:xfrm>
            <a:off x="1755259" y="3429000"/>
            <a:ext cx="1460198" cy="1453896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21C9C181-1905-4523-9683-AC86926D2807}"/>
              </a:ext>
            </a:extLst>
          </p:cNvPr>
          <p:cNvSpPr/>
          <p:nvPr/>
        </p:nvSpPr>
        <p:spPr>
          <a:xfrm>
            <a:off x="2123408" y="3786574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5BBD45E2-EBCF-4E75-8361-F8EF1E899C5F}"/>
              </a:ext>
            </a:extLst>
          </p:cNvPr>
          <p:cNvSpPr/>
          <p:nvPr/>
        </p:nvSpPr>
        <p:spPr>
          <a:xfrm rot="21411096">
            <a:off x="2419646" y="4090130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CF1506AD-925A-441A-AEDC-4BBB26350300}"/>
              </a:ext>
            </a:extLst>
          </p:cNvPr>
          <p:cNvCxnSpPr>
            <a:cxnSpLocks/>
            <a:stCxn id="75" idx="0"/>
          </p:cNvCxnSpPr>
          <p:nvPr/>
        </p:nvCxnSpPr>
        <p:spPr>
          <a:xfrm flipH="1">
            <a:off x="2474976" y="2031492"/>
            <a:ext cx="25908" cy="175508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A5B55DF-2AAB-46B1-8E9F-4C436E3232F0}"/>
              </a:ext>
            </a:extLst>
          </p:cNvPr>
          <p:cNvCxnSpPr>
            <a:cxnSpLocks/>
          </p:cNvCxnSpPr>
          <p:nvPr/>
        </p:nvCxnSpPr>
        <p:spPr>
          <a:xfrm flipH="1">
            <a:off x="2582961" y="2339340"/>
            <a:ext cx="158334" cy="14636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5B818-56BB-4450-95AF-F17608AF0646}"/>
              </a:ext>
            </a:extLst>
          </p:cNvPr>
          <p:cNvCxnSpPr>
            <a:cxnSpLocks/>
          </p:cNvCxnSpPr>
          <p:nvPr/>
        </p:nvCxnSpPr>
        <p:spPr>
          <a:xfrm flipH="1">
            <a:off x="2663208" y="2788920"/>
            <a:ext cx="297229" cy="10445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9BC82F05-8730-4CBA-A2A9-0FC990563598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2741295" y="3277502"/>
            <a:ext cx="366586" cy="61480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DC94DB2F-FD34-4CE6-8CD1-84CB3B0E0B0F}"/>
              </a:ext>
            </a:extLst>
          </p:cNvPr>
          <p:cNvCxnSpPr>
            <a:cxnSpLocks/>
          </p:cNvCxnSpPr>
          <p:nvPr/>
        </p:nvCxnSpPr>
        <p:spPr>
          <a:xfrm flipH="1">
            <a:off x="2811823" y="3757264"/>
            <a:ext cx="250421" cy="188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531570E4-955F-4913-B32B-9A79E97E977C}"/>
              </a:ext>
            </a:extLst>
          </p:cNvPr>
          <p:cNvCxnSpPr>
            <a:cxnSpLocks/>
            <a:stCxn id="75" idx="5"/>
            <a:endCxn id="6" idx="5"/>
          </p:cNvCxnSpPr>
          <p:nvPr/>
        </p:nvCxnSpPr>
        <p:spPr>
          <a:xfrm flipH="1" flipV="1">
            <a:off x="3001616" y="4669978"/>
            <a:ext cx="1028426" cy="982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331E4B59-6AEE-4F30-8545-4EFDE40516D2}"/>
              </a:ext>
            </a:extLst>
          </p:cNvPr>
          <p:cNvCxnSpPr>
            <a:cxnSpLocks/>
          </p:cNvCxnSpPr>
          <p:nvPr/>
        </p:nvCxnSpPr>
        <p:spPr>
          <a:xfrm flipH="1" flipV="1">
            <a:off x="2847308" y="4787035"/>
            <a:ext cx="678561" cy="8391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E3E5A210-83D7-4B5F-A346-F8D3447D7EA6}"/>
              </a:ext>
            </a:extLst>
          </p:cNvPr>
          <p:cNvCxnSpPr>
            <a:cxnSpLocks/>
          </p:cNvCxnSpPr>
          <p:nvPr/>
        </p:nvCxnSpPr>
        <p:spPr>
          <a:xfrm flipH="1" flipV="1">
            <a:off x="2773637" y="4828050"/>
            <a:ext cx="288607" cy="62115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CB87A0D-92B4-4712-AEAF-D3453081087E}"/>
              </a:ext>
            </a:extLst>
          </p:cNvPr>
          <p:cNvCxnSpPr>
            <a:cxnSpLocks/>
          </p:cNvCxnSpPr>
          <p:nvPr/>
        </p:nvCxnSpPr>
        <p:spPr>
          <a:xfrm flipH="1" flipV="1">
            <a:off x="2640345" y="4862695"/>
            <a:ext cx="62564" cy="298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7311A2D1-A63D-4D2C-97BA-B81A24DDB22F}"/>
              </a:ext>
            </a:extLst>
          </p:cNvPr>
          <p:cNvCxnSpPr>
            <a:cxnSpLocks/>
          </p:cNvCxnSpPr>
          <p:nvPr/>
        </p:nvCxnSpPr>
        <p:spPr>
          <a:xfrm flipV="1">
            <a:off x="1037471" y="4915378"/>
            <a:ext cx="694223" cy="73225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C05E3ADD-340E-49A7-B7F2-4B297965EA56}"/>
              </a:ext>
            </a:extLst>
          </p:cNvPr>
          <p:cNvCxnSpPr>
            <a:cxnSpLocks/>
          </p:cNvCxnSpPr>
          <p:nvPr/>
        </p:nvCxnSpPr>
        <p:spPr>
          <a:xfrm flipV="1">
            <a:off x="992886" y="4702273"/>
            <a:ext cx="478271" cy="35628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9E13CDA3-76DC-4E7D-805D-96826FAC4F6A}"/>
              </a:ext>
            </a:extLst>
          </p:cNvPr>
          <p:cNvCxnSpPr>
            <a:cxnSpLocks/>
          </p:cNvCxnSpPr>
          <p:nvPr/>
        </p:nvCxnSpPr>
        <p:spPr>
          <a:xfrm flipV="1">
            <a:off x="1070362" y="4440847"/>
            <a:ext cx="314221" cy="81229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D6225A8D-F63E-409A-B04D-CD57B4736AE5}"/>
              </a:ext>
            </a:extLst>
          </p:cNvPr>
          <p:cNvCxnSpPr>
            <a:cxnSpLocks/>
          </p:cNvCxnSpPr>
          <p:nvPr/>
        </p:nvCxnSpPr>
        <p:spPr>
          <a:xfrm>
            <a:off x="8910915" y="3945944"/>
            <a:ext cx="0" cy="84109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0928E28D-7DE5-4E8D-8206-73C1070D0D76}"/>
              </a:ext>
            </a:extLst>
          </p:cNvPr>
          <p:cNvCxnSpPr>
            <a:cxnSpLocks/>
          </p:cNvCxnSpPr>
          <p:nvPr/>
        </p:nvCxnSpPr>
        <p:spPr>
          <a:xfrm>
            <a:off x="7024203" y="3986959"/>
            <a:ext cx="0" cy="8000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F3C002D-D1C1-4EE3-BC0D-C25AA73E7425}"/>
              </a:ext>
            </a:extLst>
          </p:cNvPr>
          <p:cNvCxnSpPr>
            <a:cxnSpLocks/>
          </p:cNvCxnSpPr>
          <p:nvPr/>
        </p:nvCxnSpPr>
        <p:spPr>
          <a:xfrm>
            <a:off x="5585547" y="3966394"/>
            <a:ext cx="0" cy="8000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CFCAB948-44D0-4DE4-B790-361C61D4962D}"/>
              </a:ext>
            </a:extLst>
          </p:cNvPr>
          <p:cNvSpPr txBox="1"/>
          <p:nvPr/>
        </p:nvSpPr>
        <p:spPr>
          <a:xfrm>
            <a:off x="5365762" y="4915378"/>
            <a:ext cx="432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UV			  Sichtbar		   IR</a:t>
            </a:r>
          </a:p>
        </p:txBody>
      </p: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A955EE3C-0836-45EB-B777-9A4731D08DBB}"/>
              </a:ext>
            </a:extLst>
          </p:cNvPr>
          <p:cNvCxnSpPr>
            <a:cxnSpLocks/>
          </p:cNvCxnSpPr>
          <p:nvPr/>
        </p:nvCxnSpPr>
        <p:spPr>
          <a:xfrm>
            <a:off x="5673939" y="3983822"/>
            <a:ext cx="0" cy="8000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CB98D7FB-26A3-4CAC-A118-4CB2018FA1AE}"/>
              </a:ext>
            </a:extLst>
          </p:cNvPr>
          <p:cNvCxnSpPr>
            <a:cxnSpLocks/>
          </p:cNvCxnSpPr>
          <p:nvPr/>
        </p:nvCxnSpPr>
        <p:spPr>
          <a:xfrm>
            <a:off x="5789763" y="3983822"/>
            <a:ext cx="0" cy="8000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B486ABEC-967A-4C70-81EC-A096A1FB4381}"/>
              </a:ext>
            </a:extLst>
          </p:cNvPr>
          <p:cNvCxnSpPr>
            <a:cxnSpLocks/>
          </p:cNvCxnSpPr>
          <p:nvPr/>
        </p:nvCxnSpPr>
        <p:spPr>
          <a:xfrm>
            <a:off x="5933019" y="3983822"/>
            <a:ext cx="0" cy="8000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1415AC32-58FF-45D0-9988-C0B18864546B}"/>
              </a:ext>
            </a:extLst>
          </p:cNvPr>
          <p:cNvCxnSpPr>
            <a:cxnSpLocks/>
          </p:cNvCxnSpPr>
          <p:nvPr/>
        </p:nvCxnSpPr>
        <p:spPr>
          <a:xfrm>
            <a:off x="6073227" y="3983822"/>
            <a:ext cx="0" cy="8000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CF7F76C0-1546-46DD-B17F-35E411E4F88B}"/>
              </a:ext>
            </a:extLst>
          </p:cNvPr>
          <p:cNvCxnSpPr>
            <a:cxnSpLocks/>
          </p:cNvCxnSpPr>
          <p:nvPr/>
        </p:nvCxnSpPr>
        <p:spPr>
          <a:xfrm>
            <a:off x="7167459" y="3983822"/>
            <a:ext cx="0" cy="8000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CC2E6321-9D64-4F54-A116-0E873A08850B}"/>
              </a:ext>
            </a:extLst>
          </p:cNvPr>
          <p:cNvCxnSpPr>
            <a:cxnSpLocks/>
          </p:cNvCxnSpPr>
          <p:nvPr/>
        </p:nvCxnSpPr>
        <p:spPr>
          <a:xfrm>
            <a:off x="7481403" y="3983822"/>
            <a:ext cx="0" cy="8000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1E42901B-9A78-4AC8-BED4-EEC4B5D14E65}"/>
              </a:ext>
            </a:extLst>
          </p:cNvPr>
          <p:cNvCxnSpPr>
            <a:cxnSpLocks/>
          </p:cNvCxnSpPr>
          <p:nvPr/>
        </p:nvCxnSpPr>
        <p:spPr>
          <a:xfrm>
            <a:off x="7883739" y="3991899"/>
            <a:ext cx="0" cy="8000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>
            <a:extLst>
              <a:ext uri="{FF2B5EF4-FFF2-40B4-BE49-F238E27FC236}">
                <a16:creationId xmlns:a16="http://schemas.microsoft.com/office/drawing/2014/main" id="{3029E8AE-B321-461A-B296-AD286E2116D5}"/>
              </a:ext>
            </a:extLst>
          </p:cNvPr>
          <p:cNvCxnSpPr>
            <a:cxnSpLocks/>
          </p:cNvCxnSpPr>
          <p:nvPr/>
        </p:nvCxnSpPr>
        <p:spPr>
          <a:xfrm>
            <a:off x="9208182" y="3972774"/>
            <a:ext cx="0" cy="84109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132">
            <a:extLst>
              <a:ext uri="{FF2B5EF4-FFF2-40B4-BE49-F238E27FC236}">
                <a16:creationId xmlns:a16="http://schemas.microsoft.com/office/drawing/2014/main" id="{3AD50208-D3A5-4BF1-8443-80AEE57794A2}"/>
              </a:ext>
            </a:extLst>
          </p:cNvPr>
          <p:cNvCxnSpPr>
            <a:cxnSpLocks/>
          </p:cNvCxnSpPr>
          <p:nvPr/>
        </p:nvCxnSpPr>
        <p:spPr>
          <a:xfrm>
            <a:off x="9499179" y="3986959"/>
            <a:ext cx="0" cy="84109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3B5DD7-7D89-42BA-9A56-842D1B75A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4208" y="747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E63616C4-0851-4095-BEA6-2F33C2247836}"/>
              </a:ext>
            </a:extLst>
          </p:cNvPr>
          <p:cNvSpPr/>
          <p:nvPr/>
        </p:nvSpPr>
        <p:spPr>
          <a:xfrm>
            <a:off x="1377665" y="3090360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82363C-8B9F-4329-B723-CDF1939A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Periodensystem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72806C-1991-416A-973F-B5050CC2DE03}"/>
              </a:ext>
            </a:extLst>
          </p:cNvPr>
          <p:cNvSpPr txBox="1"/>
          <p:nvPr/>
        </p:nvSpPr>
        <p:spPr>
          <a:xfrm>
            <a:off x="1044416" y="1669273"/>
            <a:ext cx="5051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/>
              <a:t>Nach rechts	</a:t>
            </a:r>
            <a:r>
              <a:rPr lang="de-CH" sz="2400" dirty="0">
                <a:sym typeface="Wingdings" panose="05000000000000000000" pitchFamily="2" charset="2"/>
              </a:rPr>
              <a:t> ein e-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sym typeface="Wingdings" panose="05000000000000000000" pitchFamily="2" charset="2"/>
              </a:rPr>
              <a:t>Nach unten 	 eine Schale</a:t>
            </a:r>
          </a:p>
          <a:p>
            <a:pPr>
              <a:buClr>
                <a:schemeClr val="accent1"/>
              </a:buClr>
            </a:pPr>
            <a:r>
              <a:rPr lang="de-CH" sz="2400" dirty="0">
                <a:sym typeface="Wingdings" panose="05000000000000000000" pitchFamily="2" charset="2"/>
              </a:rPr>
              <a:t>	</a:t>
            </a:r>
          </a:p>
          <a:p>
            <a:endParaRPr lang="de-CH" sz="2400" dirty="0"/>
          </a:p>
        </p:txBody>
      </p:sp>
      <p:pic>
        <p:nvPicPr>
          <p:cNvPr id="5" name="Inhaltsplatzhalter 4" descr="Ein Bild, das Elektronik, Tastatur enthält.&#10;&#10;Automatisch generierte Beschreibung">
            <a:extLst>
              <a:ext uri="{FF2B5EF4-FFF2-40B4-BE49-F238E27FC236}">
                <a16:creationId xmlns:a16="http://schemas.microsoft.com/office/drawing/2014/main" id="{C7CA8FBB-3704-4D7E-8BA5-89C6F2FB5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9" y="2622373"/>
            <a:ext cx="6155952" cy="3578799"/>
          </a:xfrm>
        </p:spPr>
      </p:pic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6187B35F-0CC7-4E49-AD31-E924E50E5FDC}"/>
              </a:ext>
            </a:extLst>
          </p:cNvPr>
          <p:cNvSpPr/>
          <p:nvPr/>
        </p:nvSpPr>
        <p:spPr>
          <a:xfrm>
            <a:off x="1673902" y="3384002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F4EE406A-591F-4B74-9B47-48462F1C3BA3}"/>
              </a:ext>
            </a:extLst>
          </p:cNvPr>
          <p:cNvSpPr/>
          <p:nvPr/>
        </p:nvSpPr>
        <p:spPr>
          <a:xfrm>
            <a:off x="1031791" y="4137171"/>
            <a:ext cx="1455698" cy="143916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037FAA6D-328A-4C9F-ABBD-52410C9337A2}"/>
              </a:ext>
            </a:extLst>
          </p:cNvPr>
          <p:cNvSpPr/>
          <p:nvPr/>
        </p:nvSpPr>
        <p:spPr>
          <a:xfrm>
            <a:off x="1397690" y="4495754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965EB953-5531-4C07-BF81-7EDB87A27835}"/>
              </a:ext>
            </a:extLst>
          </p:cNvPr>
          <p:cNvSpPr/>
          <p:nvPr/>
        </p:nvSpPr>
        <p:spPr>
          <a:xfrm>
            <a:off x="1694638" y="4811582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85E644E5-7832-4655-A88D-7F5B8AAEF239}"/>
              </a:ext>
            </a:extLst>
          </p:cNvPr>
          <p:cNvSpPr/>
          <p:nvPr/>
        </p:nvSpPr>
        <p:spPr>
          <a:xfrm>
            <a:off x="1713954" y="3034973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D2A4FF9A-ACE8-4D96-9F82-5E7C90493F8D}"/>
              </a:ext>
            </a:extLst>
          </p:cNvPr>
          <p:cNvSpPr/>
          <p:nvPr/>
        </p:nvSpPr>
        <p:spPr>
          <a:xfrm>
            <a:off x="1559888" y="4495754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2BE70F09-36F6-4DBC-9D32-9DA27808BBD0}"/>
              </a:ext>
            </a:extLst>
          </p:cNvPr>
          <p:cNvSpPr/>
          <p:nvPr/>
        </p:nvSpPr>
        <p:spPr>
          <a:xfrm>
            <a:off x="2030217" y="4946291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0A537794-5D9B-466C-B86E-F305799EBA38}"/>
              </a:ext>
            </a:extLst>
          </p:cNvPr>
          <p:cNvSpPr/>
          <p:nvPr/>
        </p:nvSpPr>
        <p:spPr>
          <a:xfrm>
            <a:off x="1089559" y="4440369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C77DACEC-5A1A-4D56-BC3C-137E44E8793B}"/>
              </a:ext>
            </a:extLst>
          </p:cNvPr>
          <p:cNvSpPr/>
          <p:nvPr/>
        </p:nvSpPr>
        <p:spPr>
          <a:xfrm>
            <a:off x="3570208" y="3068002"/>
            <a:ext cx="723900" cy="72199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5816A5C3-A2F6-485D-9CF1-C86A799FB5DA}"/>
              </a:ext>
            </a:extLst>
          </p:cNvPr>
          <p:cNvSpPr/>
          <p:nvPr/>
        </p:nvSpPr>
        <p:spPr>
          <a:xfrm>
            <a:off x="3849801" y="3373822"/>
            <a:ext cx="131425" cy="13470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B7145D35-1000-4677-9E0F-0D58BFADF1CC}"/>
              </a:ext>
            </a:extLst>
          </p:cNvPr>
          <p:cNvSpPr/>
          <p:nvPr/>
        </p:nvSpPr>
        <p:spPr>
          <a:xfrm>
            <a:off x="3707107" y="3079641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E6C54C6E-4AF0-4BE4-BBC3-D7BF62F81467}"/>
              </a:ext>
            </a:extLst>
          </p:cNvPr>
          <p:cNvSpPr/>
          <p:nvPr/>
        </p:nvSpPr>
        <p:spPr>
          <a:xfrm>
            <a:off x="4134425" y="3613613"/>
            <a:ext cx="91373" cy="1107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7356355-216C-4891-9012-B1E06268B569}"/>
              </a:ext>
            </a:extLst>
          </p:cNvPr>
          <p:cNvSpPr txBox="1"/>
          <p:nvPr/>
        </p:nvSpPr>
        <p:spPr>
          <a:xfrm>
            <a:off x="1621409" y="2743212"/>
            <a:ext cx="27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0980ECB-D1D5-4611-9413-037329425BEB}"/>
              </a:ext>
            </a:extLst>
          </p:cNvPr>
          <p:cNvSpPr txBox="1"/>
          <p:nvPr/>
        </p:nvSpPr>
        <p:spPr>
          <a:xfrm>
            <a:off x="3732903" y="2735740"/>
            <a:ext cx="5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2548AF-05C7-47C4-8B91-93A4256DF24D}"/>
              </a:ext>
            </a:extLst>
          </p:cNvPr>
          <p:cNvSpPr txBox="1"/>
          <p:nvPr/>
        </p:nvSpPr>
        <p:spPr>
          <a:xfrm>
            <a:off x="1571439" y="3840876"/>
            <a:ext cx="46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Li</a:t>
            </a:r>
          </a:p>
        </p:txBody>
      </p:sp>
      <p:pic>
        <p:nvPicPr>
          <p:cNvPr id="23" name="Inhaltsplatzhalter 4" descr="Ein Bild, das Elektronik, Tastatur enthält.&#10;&#10;Automatisch generierte Beschreibung">
            <a:extLst>
              <a:ext uri="{FF2B5EF4-FFF2-40B4-BE49-F238E27FC236}">
                <a16:creationId xmlns:a16="http://schemas.microsoft.com/office/drawing/2014/main" id="{A68EBA9B-5DD9-4B56-A294-26E76DD9E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65" y="977300"/>
            <a:ext cx="4122219" cy="2396476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7BBE829E-CF44-4456-9C78-FE36A652ECAA}"/>
              </a:ext>
            </a:extLst>
          </p:cNvPr>
          <p:cNvSpPr/>
          <p:nvPr/>
        </p:nvSpPr>
        <p:spPr>
          <a:xfrm>
            <a:off x="9365916" y="1120395"/>
            <a:ext cx="184292" cy="233425"/>
          </a:xfrm>
          <a:prstGeom prst="rect">
            <a:avLst/>
          </a:prstGeom>
          <a:noFill/>
          <a:ln w="57150"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C06E1FA-DB52-4F4E-A67E-29855011186E}"/>
              </a:ext>
            </a:extLst>
          </p:cNvPr>
          <p:cNvSpPr/>
          <p:nvPr/>
        </p:nvSpPr>
        <p:spPr>
          <a:xfrm>
            <a:off x="5840204" y="1303479"/>
            <a:ext cx="184292" cy="233425"/>
          </a:xfrm>
          <a:prstGeom prst="rect">
            <a:avLst/>
          </a:prstGeom>
          <a:noFill/>
          <a:ln w="57150"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63F2200-FB05-47CA-A368-A2C869F7046A}"/>
              </a:ext>
            </a:extLst>
          </p:cNvPr>
          <p:cNvSpPr/>
          <p:nvPr/>
        </p:nvSpPr>
        <p:spPr>
          <a:xfrm>
            <a:off x="5836332" y="1090467"/>
            <a:ext cx="184292" cy="233425"/>
          </a:xfrm>
          <a:prstGeom prst="rect">
            <a:avLst/>
          </a:prstGeom>
          <a:noFill/>
          <a:ln w="57150"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5390298-78FB-4859-AA95-9A985D221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1986" y="413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7" grpId="0" animBg="1"/>
      <p:bldP spid="11" grpId="0" animBg="1"/>
      <p:bldP spid="9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  <p:bldP spid="19" grpId="0" animBg="1"/>
      <p:bldP spid="21" grpId="0"/>
      <p:bldP spid="22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5574C-2918-49A2-A2B8-979E6F5C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Kritikpunkte: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B3B97F-A50F-4726-A0EB-4D922C44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Verletzt Heisenbergsche Unschärferelation</a:t>
            </a:r>
          </a:p>
          <a:p>
            <a:r>
              <a:rPr lang="de-CH" dirty="0"/>
              <a:t>Elektronen sollten Energie verlieren</a:t>
            </a:r>
          </a:p>
          <a:p>
            <a:r>
              <a:rPr lang="de-CH" dirty="0"/>
              <a:t>Nur ein Elektron richtig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2C39D5-03D1-461B-B5A9-3CF5726CC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6077" y="627888"/>
            <a:ext cx="487363" cy="4873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FB185A9-964A-4F13-87D5-083251B7B5F8}"/>
              </a:ext>
            </a:extLst>
          </p:cNvPr>
          <p:cNvSpPr/>
          <p:nvPr/>
        </p:nvSpPr>
        <p:spPr>
          <a:xfrm>
            <a:off x="1819877" y="4100975"/>
            <a:ext cx="654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Danke fürs zuhören</a:t>
            </a:r>
          </a:p>
        </p:txBody>
      </p:sp>
      <p:pic>
        <p:nvPicPr>
          <p:cNvPr id="8" name="Grafik 7" descr="Feuerwerk">
            <a:extLst>
              <a:ext uri="{FF2B5EF4-FFF2-40B4-BE49-F238E27FC236}">
                <a16:creationId xmlns:a16="http://schemas.microsoft.com/office/drawing/2014/main" id="{909D6C0F-C918-4A39-9F42-713AC2D80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5825" y="4109905"/>
            <a:ext cx="914400" cy="914400"/>
          </a:xfrm>
          <a:prstGeom prst="rect">
            <a:avLst/>
          </a:prstGeom>
        </p:spPr>
      </p:pic>
      <p:pic>
        <p:nvPicPr>
          <p:cNvPr id="9" name="Grafik 8" descr="Feuerwerk">
            <a:extLst>
              <a:ext uri="{FF2B5EF4-FFF2-40B4-BE49-F238E27FC236}">
                <a16:creationId xmlns:a16="http://schemas.microsoft.com/office/drawing/2014/main" id="{43911C87-2A1B-4C84-86C8-7D0D58F94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477" y="41054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te">
  <a:themeElements>
    <a:clrScheme name="Benutzerdefiniert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4B8DC"/>
      </a:accent1>
      <a:accent2>
        <a:srgbClr val="777777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162</Words>
  <Application>Microsoft Office PowerPoint</Application>
  <PresentationFormat>Breitbild</PresentationFormat>
  <Paragraphs>48</Paragraphs>
  <Slides>8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Facette</vt:lpstr>
      <vt:lpstr>um auf die nächste Folie zu kommen muss man einmal klicken und dann noch einmal um zu starten Viel Spass</vt:lpstr>
      <vt:lpstr>ATOMBAU</vt:lpstr>
      <vt:lpstr>Aufbau</vt:lpstr>
      <vt:lpstr>Wichtige Begriffe</vt:lpstr>
      <vt:lpstr>Entstehung von Licht</vt:lpstr>
      <vt:lpstr>Wasserstoff-Atom</vt:lpstr>
      <vt:lpstr>Periodensystem</vt:lpstr>
      <vt:lpstr>Kritikpunkte: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ATOMBAU</dc:title>
  <dc:creator>Stefan Ege</dc:creator>
  <cp:lastModifiedBy>Stefan Ege</cp:lastModifiedBy>
  <cp:revision>54</cp:revision>
  <dcterms:created xsi:type="dcterms:W3CDTF">2020-06-01T08:25:21Z</dcterms:created>
  <dcterms:modified xsi:type="dcterms:W3CDTF">2020-06-05T16:37:29Z</dcterms:modified>
</cp:coreProperties>
</file>